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F7"/>
          </a:solidFill>
        </a:fill>
      </a:tcStyle>
    </a:wholeTbl>
    <a:band2H>
      <a:tcTxStyle/>
      <a:tcStyle>
        <a:tcBdr/>
        <a:fill>
          <a:solidFill>
            <a:srgbClr val="E7EB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AEE"/>
          </a:solidFill>
        </a:fill>
      </a:tcStyle>
    </a:wholeTbl>
    <a:band2H>
      <a:tcTxStyle/>
      <a:tcStyle>
        <a:tcBdr/>
        <a:fill>
          <a:solidFill>
            <a:srgbClr val="F4ED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9D4"/>
          </a:solidFill>
        </a:fill>
      </a:tcStyle>
    </a:wholeTbl>
    <a:band2H>
      <a:tcTxStyle/>
      <a:tcStyle>
        <a:tcBdr/>
        <a:fill>
          <a:solidFill>
            <a:srgbClr val="E7F4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01" autoAdjust="0"/>
  </p:normalViewPr>
  <p:slideViewPr>
    <p:cSldViewPr snapToGrid="0">
      <p:cViewPr varScale="1">
        <p:scale>
          <a:sx n="63" d="100"/>
          <a:sy n="63" d="100"/>
        </p:scale>
        <p:origin x="14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8F017-F3FD-408B-AAD7-654ED348AAD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BABA881-EEF2-4D80-A1F6-4840D78C261E}">
      <dgm:prSet phldrT="[Text]"/>
      <dgm:spPr/>
      <dgm:t>
        <a:bodyPr/>
        <a:lstStyle/>
        <a:p>
          <a:r>
            <a:rPr lang="en-US" b="1" dirty="0"/>
            <a:t>Performance</a:t>
          </a:r>
          <a:endParaRPr lang="en-CA" dirty="0"/>
        </a:p>
      </dgm:t>
    </dgm:pt>
    <dgm:pt modelId="{3E33C73B-0435-4D65-A449-BA5622A39A9A}" type="parTrans" cxnId="{85FE7FFE-0DD5-4420-9787-E9FBF6B49E42}">
      <dgm:prSet/>
      <dgm:spPr/>
      <dgm:t>
        <a:bodyPr/>
        <a:lstStyle/>
        <a:p>
          <a:endParaRPr lang="en-CA"/>
        </a:p>
      </dgm:t>
    </dgm:pt>
    <dgm:pt modelId="{E07CA05B-5156-49D6-853D-2F2BE1C842B7}" type="sibTrans" cxnId="{85FE7FFE-0DD5-4420-9787-E9FBF6B49E42}">
      <dgm:prSet/>
      <dgm:spPr/>
      <dgm:t>
        <a:bodyPr/>
        <a:lstStyle/>
        <a:p>
          <a:endParaRPr lang="en-CA"/>
        </a:p>
      </dgm:t>
    </dgm:pt>
    <dgm:pt modelId="{28E9E375-EC35-4ED2-BEC9-F4206F46E7E6}">
      <dgm:prSet/>
      <dgm:spPr/>
      <dgm:t>
        <a:bodyPr/>
        <a:lstStyle/>
        <a:p>
          <a:r>
            <a:rPr lang="en-US" b="1" dirty="0"/>
            <a:t>Interpretability</a:t>
          </a:r>
          <a:endParaRPr lang="en-US" dirty="0"/>
        </a:p>
      </dgm:t>
    </dgm:pt>
    <dgm:pt modelId="{4BF73D5B-DCEB-4060-B4DB-78CBBDDFAA5F}" type="parTrans" cxnId="{C465E3AF-D84B-4579-93C9-68373DFA5750}">
      <dgm:prSet/>
      <dgm:spPr/>
      <dgm:t>
        <a:bodyPr/>
        <a:lstStyle/>
        <a:p>
          <a:endParaRPr lang="en-CA"/>
        </a:p>
      </dgm:t>
    </dgm:pt>
    <dgm:pt modelId="{2131978C-A9CB-4D36-B061-240A8420EFE0}" type="sibTrans" cxnId="{C465E3AF-D84B-4579-93C9-68373DFA5750}">
      <dgm:prSet/>
      <dgm:spPr/>
      <dgm:t>
        <a:bodyPr/>
        <a:lstStyle/>
        <a:p>
          <a:endParaRPr lang="en-CA"/>
        </a:p>
      </dgm:t>
    </dgm:pt>
    <dgm:pt modelId="{8F1A6C27-2E6E-4644-8C18-ECCF6124BCFA}">
      <dgm:prSet/>
      <dgm:spPr/>
      <dgm:t>
        <a:bodyPr/>
        <a:lstStyle/>
        <a:p>
          <a:r>
            <a:rPr lang="en-US" b="1" dirty="0"/>
            <a:t>Complexity vs. Gain</a:t>
          </a:r>
          <a:endParaRPr lang="en-US" dirty="0"/>
        </a:p>
      </dgm:t>
    </dgm:pt>
    <dgm:pt modelId="{6641D90C-DBB9-4C34-9282-0D3DAD80B6A4}" type="parTrans" cxnId="{6000F91F-B5D4-4101-98CC-63954025B5B0}">
      <dgm:prSet/>
      <dgm:spPr/>
      <dgm:t>
        <a:bodyPr/>
        <a:lstStyle/>
        <a:p>
          <a:endParaRPr lang="en-CA"/>
        </a:p>
      </dgm:t>
    </dgm:pt>
    <dgm:pt modelId="{8DCDCD97-F188-45B7-9227-CE389C2002D5}" type="sibTrans" cxnId="{6000F91F-B5D4-4101-98CC-63954025B5B0}">
      <dgm:prSet/>
      <dgm:spPr/>
      <dgm:t>
        <a:bodyPr/>
        <a:lstStyle/>
        <a:p>
          <a:endParaRPr lang="en-CA"/>
        </a:p>
      </dgm:t>
    </dgm:pt>
    <dgm:pt modelId="{B652A58B-2D68-4C7B-8775-07E829FAC45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Random Forest achieved best raw metrics</a:t>
          </a:r>
          <a:endParaRPr lang="en-CA" dirty="0"/>
        </a:p>
      </dgm:t>
    </dgm:pt>
    <dgm:pt modelId="{8B17DE97-C08F-490C-982A-EEA93AE96EED}" type="parTrans" cxnId="{8F57F086-6C4D-4FD4-B7F9-E891E44D52BB}">
      <dgm:prSet/>
      <dgm:spPr/>
      <dgm:t>
        <a:bodyPr/>
        <a:lstStyle/>
        <a:p>
          <a:endParaRPr lang="en-CA"/>
        </a:p>
      </dgm:t>
    </dgm:pt>
    <dgm:pt modelId="{3C3C8263-3B44-4B58-84F8-4C122A211147}" type="sibTrans" cxnId="{8F57F086-6C4D-4FD4-B7F9-E891E44D52BB}">
      <dgm:prSet/>
      <dgm:spPr/>
      <dgm:t>
        <a:bodyPr/>
        <a:lstStyle/>
        <a:p>
          <a:endParaRPr lang="en-CA"/>
        </a:p>
      </dgm:t>
    </dgm:pt>
    <dgm:pt modelId="{AAAA78CE-4B2E-4280-9C36-51F026E58931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Random Forest (with SHAP) offer actionable insights</a:t>
          </a:r>
        </a:p>
      </dgm:t>
    </dgm:pt>
    <dgm:pt modelId="{14BB8197-502C-4C81-AEF5-824001FC61F6}" type="parTrans" cxnId="{748AD578-6CB6-4C58-88E4-EE021AE818C0}">
      <dgm:prSet/>
      <dgm:spPr/>
      <dgm:t>
        <a:bodyPr/>
        <a:lstStyle/>
        <a:p>
          <a:endParaRPr lang="en-CA"/>
        </a:p>
      </dgm:t>
    </dgm:pt>
    <dgm:pt modelId="{3C8691AF-B3F3-4E66-B5CE-DCFD61EB15E5}" type="sibTrans" cxnId="{748AD578-6CB6-4C58-88E4-EE021AE818C0}">
      <dgm:prSet/>
      <dgm:spPr/>
      <dgm:t>
        <a:bodyPr/>
        <a:lstStyle/>
        <a:p>
          <a:endParaRPr lang="en-CA"/>
        </a:p>
      </dgm:t>
    </dgm:pt>
    <dgm:pt modelId="{AFA8481C-D127-4AF3-B021-F6ED4C49267F}">
      <dgm:prSet/>
      <dgm:spPr>
        <a:solidFill>
          <a:srgbClr val="0070C0"/>
        </a:solidFill>
      </dgm:spPr>
      <dgm:t>
        <a:bodyPr/>
        <a:lstStyle/>
        <a:p>
          <a:r>
            <a:rPr lang="en-US"/>
            <a:t>Random Forest is most practical</a:t>
          </a:r>
          <a:endParaRPr lang="en-US" dirty="0"/>
        </a:p>
      </dgm:t>
    </dgm:pt>
    <dgm:pt modelId="{73CC2570-0897-4320-A156-954C644D732C}" type="parTrans" cxnId="{2002B0A0-10A4-4ABF-BB97-207746BF05BD}">
      <dgm:prSet/>
      <dgm:spPr/>
      <dgm:t>
        <a:bodyPr/>
        <a:lstStyle/>
        <a:p>
          <a:endParaRPr lang="en-CA"/>
        </a:p>
      </dgm:t>
    </dgm:pt>
    <dgm:pt modelId="{534001BB-A190-4B4D-A0E7-7ACEB4497B1F}" type="sibTrans" cxnId="{2002B0A0-10A4-4ABF-BB97-207746BF05BD}">
      <dgm:prSet/>
      <dgm:spPr/>
      <dgm:t>
        <a:bodyPr/>
        <a:lstStyle/>
        <a:p>
          <a:endParaRPr lang="en-CA"/>
        </a:p>
      </dgm:t>
    </dgm:pt>
    <dgm:pt modelId="{CCA3AB57-69D5-41AC-9A8F-91EB739F5465}" type="pres">
      <dgm:prSet presAssocID="{45F8F017-F3FD-408B-AAD7-654ED348AAD1}" presName="linearFlow" presStyleCnt="0">
        <dgm:presLayoutVars>
          <dgm:dir/>
          <dgm:animLvl val="lvl"/>
          <dgm:resizeHandles/>
        </dgm:presLayoutVars>
      </dgm:prSet>
      <dgm:spPr/>
    </dgm:pt>
    <dgm:pt modelId="{CDFE70C8-4400-467A-BC78-945C51F00758}" type="pres">
      <dgm:prSet presAssocID="{FBABA881-EEF2-4D80-A1F6-4840D78C261E}" presName="compositeNode" presStyleCnt="0">
        <dgm:presLayoutVars>
          <dgm:bulletEnabled val="1"/>
        </dgm:presLayoutVars>
      </dgm:prSet>
      <dgm:spPr/>
    </dgm:pt>
    <dgm:pt modelId="{2AB9064F-BA70-4935-AC3D-E2EC123F2478}" type="pres">
      <dgm:prSet presAssocID="{FBABA881-EEF2-4D80-A1F6-4840D78C261E}" presName="imag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Three arrows on bullseye"/>
        </a:ext>
      </dgm:extLst>
    </dgm:pt>
    <dgm:pt modelId="{E1B9840A-15D7-427F-BE11-8C9697F364C2}" type="pres">
      <dgm:prSet presAssocID="{FBABA881-EEF2-4D80-A1F6-4840D78C261E}" presName="childNode" presStyleLbl="node1" presStyleIdx="0" presStyleCnt="3">
        <dgm:presLayoutVars>
          <dgm:bulletEnabled val="1"/>
        </dgm:presLayoutVars>
      </dgm:prSet>
      <dgm:spPr/>
    </dgm:pt>
    <dgm:pt modelId="{8E29E148-7498-4CB9-BB42-24FC806EC45B}" type="pres">
      <dgm:prSet presAssocID="{FBABA881-EEF2-4D80-A1F6-4840D78C261E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2E0EEFF1-5729-429D-BDF1-0BE80559D47B}" type="pres">
      <dgm:prSet presAssocID="{E07CA05B-5156-49D6-853D-2F2BE1C842B7}" presName="sibTrans" presStyleCnt="0"/>
      <dgm:spPr/>
    </dgm:pt>
    <dgm:pt modelId="{11E68969-F9A9-48F8-903D-D9C32FD84BEB}" type="pres">
      <dgm:prSet presAssocID="{28E9E375-EC35-4ED2-BEC9-F4206F46E7E6}" presName="compositeNode" presStyleCnt="0">
        <dgm:presLayoutVars>
          <dgm:bulletEnabled val="1"/>
        </dgm:presLayoutVars>
      </dgm:prSet>
      <dgm:spPr/>
    </dgm:pt>
    <dgm:pt modelId="{654E2845-D40B-44AA-AEB7-EC7663F820B1}" type="pres">
      <dgm:prSet presAssocID="{28E9E375-EC35-4ED2-BEC9-F4206F46E7E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erson with idea concept"/>
        </a:ext>
      </dgm:extLst>
    </dgm:pt>
    <dgm:pt modelId="{C26B77D4-3AE5-4029-844E-5DD0F29C4C87}" type="pres">
      <dgm:prSet presAssocID="{28E9E375-EC35-4ED2-BEC9-F4206F46E7E6}" presName="childNode" presStyleLbl="node1" presStyleIdx="1" presStyleCnt="3">
        <dgm:presLayoutVars>
          <dgm:bulletEnabled val="1"/>
        </dgm:presLayoutVars>
      </dgm:prSet>
      <dgm:spPr/>
    </dgm:pt>
    <dgm:pt modelId="{BC5503F0-0725-4030-8EB6-20CAE47FA12E}" type="pres">
      <dgm:prSet presAssocID="{28E9E375-EC35-4ED2-BEC9-F4206F46E7E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AB26D1F-1BF9-4957-A855-D2A857C5C0F6}" type="pres">
      <dgm:prSet presAssocID="{2131978C-A9CB-4D36-B061-240A8420EFE0}" presName="sibTrans" presStyleCnt="0"/>
      <dgm:spPr/>
    </dgm:pt>
    <dgm:pt modelId="{6B68F39D-FCEE-4CFA-9D7C-BC6CA8D5E9B0}" type="pres">
      <dgm:prSet presAssocID="{8F1A6C27-2E6E-4644-8C18-ECCF6124BCFA}" presName="compositeNode" presStyleCnt="0">
        <dgm:presLayoutVars>
          <dgm:bulletEnabled val="1"/>
        </dgm:presLayoutVars>
      </dgm:prSet>
      <dgm:spPr/>
    </dgm:pt>
    <dgm:pt modelId="{8E15162A-ED04-431B-9D5D-5CABFF0D9D73}" type="pres">
      <dgm:prSet presAssocID="{8F1A6C27-2E6E-4644-8C18-ECCF6124BCFA}" presName="imag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</dgm:spPr>
      <dgm:extLst>
        <a:ext uri="{E40237B7-FDA0-4F09-8148-C483321AD2D9}">
          <dgm14:cNvPr xmlns:dgm14="http://schemas.microsoft.com/office/drawing/2010/diagram" id="0" name="" descr="Spheres in balance"/>
        </a:ext>
      </dgm:extLst>
    </dgm:pt>
    <dgm:pt modelId="{892C517D-C91B-4BEF-BA57-14D2766089A8}" type="pres">
      <dgm:prSet presAssocID="{8F1A6C27-2E6E-4644-8C18-ECCF6124BCFA}" presName="childNode" presStyleLbl="node1" presStyleIdx="2" presStyleCnt="3">
        <dgm:presLayoutVars>
          <dgm:bulletEnabled val="1"/>
        </dgm:presLayoutVars>
      </dgm:prSet>
      <dgm:spPr/>
    </dgm:pt>
    <dgm:pt modelId="{7FD600C8-DEC7-4159-BFF8-466890D9BD60}" type="pres">
      <dgm:prSet presAssocID="{8F1A6C27-2E6E-4644-8C18-ECCF6124BCFA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6000F91F-B5D4-4101-98CC-63954025B5B0}" srcId="{45F8F017-F3FD-408B-AAD7-654ED348AAD1}" destId="{8F1A6C27-2E6E-4644-8C18-ECCF6124BCFA}" srcOrd="2" destOrd="0" parTransId="{6641D90C-DBB9-4C34-9282-0D3DAD80B6A4}" sibTransId="{8DCDCD97-F188-45B7-9227-CE389C2002D5}"/>
    <dgm:cxn modelId="{2921A821-1678-4C6D-9388-B37A5713B98C}" type="presOf" srcId="{45F8F017-F3FD-408B-AAD7-654ED348AAD1}" destId="{CCA3AB57-69D5-41AC-9A8F-91EB739F5465}" srcOrd="0" destOrd="0" presId="urn:microsoft.com/office/officeart/2005/8/layout/hList2"/>
    <dgm:cxn modelId="{A8D1E06A-E9CB-4865-B904-973081FBDB1C}" type="presOf" srcId="{FBABA881-EEF2-4D80-A1F6-4840D78C261E}" destId="{8E29E148-7498-4CB9-BB42-24FC806EC45B}" srcOrd="0" destOrd="0" presId="urn:microsoft.com/office/officeart/2005/8/layout/hList2"/>
    <dgm:cxn modelId="{0A015677-C75E-4C51-8D76-349C9AB0CCB8}" type="presOf" srcId="{8F1A6C27-2E6E-4644-8C18-ECCF6124BCFA}" destId="{7FD600C8-DEC7-4159-BFF8-466890D9BD60}" srcOrd="0" destOrd="0" presId="urn:microsoft.com/office/officeart/2005/8/layout/hList2"/>
    <dgm:cxn modelId="{748AD578-6CB6-4C58-88E4-EE021AE818C0}" srcId="{28E9E375-EC35-4ED2-BEC9-F4206F46E7E6}" destId="{AAAA78CE-4B2E-4280-9C36-51F026E58931}" srcOrd="0" destOrd="0" parTransId="{14BB8197-502C-4C81-AEF5-824001FC61F6}" sibTransId="{3C8691AF-B3F3-4E66-B5CE-DCFD61EB15E5}"/>
    <dgm:cxn modelId="{8F57F086-6C4D-4FD4-B7F9-E891E44D52BB}" srcId="{FBABA881-EEF2-4D80-A1F6-4840D78C261E}" destId="{B652A58B-2D68-4C7B-8775-07E829FAC45B}" srcOrd="0" destOrd="0" parTransId="{8B17DE97-C08F-490C-982A-EEA93AE96EED}" sibTransId="{3C3C8263-3B44-4B58-84F8-4C122A211147}"/>
    <dgm:cxn modelId="{C52F4C99-6B9D-4E20-9CB3-CF139021407B}" type="presOf" srcId="{AFA8481C-D127-4AF3-B021-F6ED4C49267F}" destId="{892C517D-C91B-4BEF-BA57-14D2766089A8}" srcOrd="0" destOrd="0" presId="urn:microsoft.com/office/officeart/2005/8/layout/hList2"/>
    <dgm:cxn modelId="{2002B0A0-10A4-4ABF-BB97-207746BF05BD}" srcId="{8F1A6C27-2E6E-4644-8C18-ECCF6124BCFA}" destId="{AFA8481C-D127-4AF3-B021-F6ED4C49267F}" srcOrd="0" destOrd="0" parTransId="{73CC2570-0897-4320-A156-954C644D732C}" sibTransId="{534001BB-A190-4B4D-A0E7-7ACEB4497B1F}"/>
    <dgm:cxn modelId="{AEE7F0A2-9249-4A76-A991-6604CB482AE8}" type="presOf" srcId="{AAAA78CE-4B2E-4280-9C36-51F026E58931}" destId="{C26B77D4-3AE5-4029-844E-5DD0F29C4C87}" srcOrd="0" destOrd="0" presId="urn:microsoft.com/office/officeart/2005/8/layout/hList2"/>
    <dgm:cxn modelId="{C465E3AF-D84B-4579-93C9-68373DFA5750}" srcId="{45F8F017-F3FD-408B-AAD7-654ED348AAD1}" destId="{28E9E375-EC35-4ED2-BEC9-F4206F46E7E6}" srcOrd="1" destOrd="0" parTransId="{4BF73D5B-DCEB-4060-B4DB-78CBBDDFAA5F}" sibTransId="{2131978C-A9CB-4D36-B061-240A8420EFE0}"/>
    <dgm:cxn modelId="{29314CBE-839C-4C71-B221-737E2A37A9B6}" type="presOf" srcId="{28E9E375-EC35-4ED2-BEC9-F4206F46E7E6}" destId="{BC5503F0-0725-4030-8EB6-20CAE47FA12E}" srcOrd="0" destOrd="0" presId="urn:microsoft.com/office/officeart/2005/8/layout/hList2"/>
    <dgm:cxn modelId="{550EA8E4-177F-4CF8-B933-0A73CF7EBD86}" type="presOf" srcId="{B652A58B-2D68-4C7B-8775-07E829FAC45B}" destId="{E1B9840A-15D7-427F-BE11-8C9697F364C2}" srcOrd="0" destOrd="0" presId="urn:microsoft.com/office/officeart/2005/8/layout/hList2"/>
    <dgm:cxn modelId="{85FE7FFE-0DD5-4420-9787-E9FBF6B49E42}" srcId="{45F8F017-F3FD-408B-AAD7-654ED348AAD1}" destId="{FBABA881-EEF2-4D80-A1F6-4840D78C261E}" srcOrd="0" destOrd="0" parTransId="{3E33C73B-0435-4D65-A449-BA5622A39A9A}" sibTransId="{E07CA05B-5156-49D6-853D-2F2BE1C842B7}"/>
    <dgm:cxn modelId="{9BE58EDA-B84B-49BD-A464-2B97BFECB721}" type="presParOf" srcId="{CCA3AB57-69D5-41AC-9A8F-91EB739F5465}" destId="{CDFE70C8-4400-467A-BC78-945C51F00758}" srcOrd="0" destOrd="0" presId="urn:microsoft.com/office/officeart/2005/8/layout/hList2"/>
    <dgm:cxn modelId="{62B3FFBE-79C3-4FBE-8A93-E2B46897BD04}" type="presParOf" srcId="{CDFE70C8-4400-467A-BC78-945C51F00758}" destId="{2AB9064F-BA70-4935-AC3D-E2EC123F2478}" srcOrd="0" destOrd="0" presId="urn:microsoft.com/office/officeart/2005/8/layout/hList2"/>
    <dgm:cxn modelId="{755C1D66-F735-4AE1-813C-8507153606FC}" type="presParOf" srcId="{CDFE70C8-4400-467A-BC78-945C51F00758}" destId="{E1B9840A-15D7-427F-BE11-8C9697F364C2}" srcOrd="1" destOrd="0" presId="urn:microsoft.com/office/officeart/2005/8/layout/hList2"/>
    <dgm:cxn modelId="{C34B8E57-B855-4D8C-A62B-BFBD01507E79}" type="presParOf" srcId="{CDFE70C8-4400-467A-BC78-945C51F00758}" destId="{8E29E148-7498-4CB9-BB42-24FC806EC45B}" srcOrd="2" destOrd="0" presId="urn:microsoft.com/office/officeart/2005/8/layout/hList2"/>
    <dgm:cxn modelId="{62246C1D-B7B1-4022-8BAA-EA3E632D9386}" type="presParOf" srcId="{CCA3AB57-69D5-41AC-9A8F-91EB739F5465}" destId="{2E0EEFF1-5729-429D-BDF1-0BE80559D47B}" srcOrd="1" destOrd="0" presId="urn:microsoft.com/office/officeart/2005/8/layout/hList2"/>
    <dgm:cxn modelId="{FC726859-37D4-443B-ACA1-9CBA0C81DD9D}" type="presParOf" srcId="{CCA3AB57-69D5-41AC-9A8F-91EB739F5465}" destId="{11E68969-F9A9-48F8-903D-D9C32FD84BEB}" srcOrd="2" destOrd="0" presId="urn:microsoft.com/office/officeart/2005/8/layout/hList2"/>
    <dgm:cxn modelId="{2819F53E-B918-48EA-B8F6-1F449D21A942}" type="presParOf" srcId="{11E68969-F9A9-48F8-903D-D9C32FD84BEB}" destId="{654E2845-D40B-44AA-AEB7-EC7663F820B1}" srcOrd="0" destOrd="0" presId="urn:microsoft.com/office/officeart/2005/8/layout/hList2"/>
    <dgm:cxn modelId="{03580F95-3341-4ABD-B9C9-B109267B8D6C}" type="presParOf" srcId="{11E68969-F9A9-48F8-903D-D9C32FD84BEB}" destId="{C26B77D4-3AE5-4029-844E-5DD0F29C4C87}" srcOrd="1" destOrd="0" presId="urn:microsoft.com/office/officeart/2005/8/layout/hList2"/>
    <dgm:cxn modelId="{C5A91410-8353-4EFB-BA3E-97E8665C560F}" type="presParOf" srcId="{11E68969-F9A9-48F8-903D-D9C32FD84BEB}" destId="{BC5503F0-0725-4030-8EB6-20CAE47FA12E}" srcOrd="2" destOrd="0" presId="urn:microsoft.com/office/officeart/2005/8/layout/hList2"/>
    <dgm:cxn modelId="{DBD4E4AC-BA32-43BF-B061-9926FD9775A3}" type="presParOf" srcId="{CCA3AB57-69D5-41AC-9A8F-91EB739F5465}" destId="{DAB26D1F-1BF9-4957-A855-D2A857C5C0F6}" srcOrd="3" destOrd="0" presId="urn:microsoft.com/office/officeart/2005/8/layout/hList2"/>
    <dgm:cxn modelId="{0A3BCD5D-69CA-4675-A42C-57EA2876AFBF}" type="presParOf" srcId="{CCA3AB57-69D5-41AC-9A8F-91EB739F5465}" destId="{6B68F39D-FCEE-4CFA-9D7C-BC6CA8D5E9B0}" srcOrd="4" destOrd="0" presId="urn:microsoft.com/office/officeart/2005/8/layout/hList2"/>
    <dgm:cxn modelId="{9F61BB28-D547-47AD-A92D-90F7574940D1}" type="presParOf" srcId="{6B68F39D-FCEE-4CFA-9D7C-BC6CA8D5E9B0}" destId="{8E15162A-ED04-431B-9D5D-5CABFF0D9D73}" srcOrd="0" destOrd="0" presId="urn:microsoft.com/office/officeart/2005/8/layout/hList2"/>
    <dgm:cxn modelId="{FD56E0DE-ED00-43DE-8D21-AA209EE8590C}" type="presParOf" srcId="{6B68F39D-FCEE-4CFA-9D7C-BC6CA8D5E9B0}" destId="{892C517D-C91B-4BEF-BA57-14D2766089A8}" srcOrd="1" destOrd="0" presId="urn:microsoft.com/office/officeart/2005/8/layout/hList2"/>
    <dgm:cxn modelId="{9FD2E75A-D0A8-42F9-A8EB-32F3D1BC1E5F}" type="presParOf" srcId="{6B68F39D-FCEE-4CFA-9D7C-BC6CA8D5E9B0}" destId="{7FD600C8-DEC7-4159-BFF8-466890D9BD6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9E148-7498-4CB9-BB42-24FC806EC45B}">
      <dsp:nvSpPr>
        <dsp:cNvPr id="0" name=""/>
        <dsp:cNvSpPr/>
      </dsp:nvSpPr>
      <dsp:spPr>
        <a:xfrm rot="16200000">
          <a:off x="-1813984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Performance</a:t>
          </a:r>
          <a:endParaRPr lang="en-CA" sz="3200" kern="1200" dirty="0"/>
        </a:p>
      </dsp:txBody>
      <dsp:txXfrm>
        <a:off x="-1813984" y="2821948"/>
        <a:ext cx="4273526" cy="515680"/>
      </dsp:txXfrm>
    </dsp:sp>
    <dsp:sp modelId="{E1B9840A-15D7-427F-BE11-8C9697F364C2}">
      <dsp:nvSpPr>
        <dsp:cNvPr id="0" name=""/>
        <dsp:cNvSpPr/>
      </dsp:nvSpPr>
      <dsp:spPr>
        <a:xfrm>
          <a:off x="580619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Random Forest achieved best raw metrics</a:t>
          </a:r>
          <a:endParaRPr lang="en-CA" sz="2900" kern="1200" dirty="0"/>
        </a:p>
      </dsp:txBody>
      <dsp:txXfrm>
        <a:off x="580619" y="943025"/>
        <a:ext cx="2568634" cy="4273526"/>
      </dsp:txXfrm>
    </dsp:sp>
    <dsp:sp modelId="{2AB9064F-BA70-4935-AC3D-E2EC123F2478}">
      <dsp:nvSpPr>
        <dsp:cNvPr id="0" name=""/>
        <dsp:cNvSpPr/>
      </dsp:nvSpPr>
      <dsp:spPr>
        <a:xfrm>
          <a:off x="6493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503F0-0725-4030-8EB6-20CAE47FA12E}">
      <dsp:nvSpPr>
        <dsp:cNvPr id="0" name=""/>
        <dsp:cNvSpPr/>
      </dsp:nvSpPr>
      <dsp:spPr>
        <a:xfrm rot="16200000">
          <a:off x="1939335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Interpretability</a:t>
          </a:r>
          <a:endParaRPr lang="en-US" sz="3200" kern="1200" dirty="0"/>
        </a:p>
      </dsp:txBody>
      <dsp:txXfrm>
        <a:off x="1939335" y="2821948"/>
        <a:ext cx="4273526" cy="515680"/>
      </dsp:txXfrm>
    </dsp:sp>
    <dsp:sp modelId="{C26B77D4-3AE5-4029-844E-5DD0F29C4C87}">
      <dsp:nvSpPr>
        <dsp:cNvPr id="0" name=""/>
        <dsp:cNvSpPr/>
      </dsp:nvSpPr>
      <dsp:spPr>
        <a:xfrm>
          <a:off x="4333938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Random Forest (with SHAP) offer actionable insights</a:t>
          </a:r>
        </a:p>
      </dsp:txBody>
      <dsp:txXfrm>
        <a:off x="4333938" y="943025"/>
        <a:ext cx="2568634" cy="4273526"/>
      </dsp:txXfrm>
    </dsp:sp>
    <dsp:sp modelId="{654E2845-D40B-44AA-AEB7-EC7663F820B1}">
      <dsp:nvSpPr>
        <dsp:cNvPr id="0" name=""/>
        <dsp:cNvSpPr/>
      </dsp:nvSpPr>
      <dsp:spPr>
        <a:xfrm>
          <a:off x="381825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600C8-DEC7-4159-BFF8-466890D9BD60}">
      <dsp:nvSpPr>
        <dsp:cNvPr id="0" name=""/>
        <dsp:cNvSpPr/>
      </dsp:nvSpPr>
      <dsp:spPr>
        <a:xfrm rot="16200000">
          <a:off x="5692655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Complexity vs. Gain</a:t>
          </a:r>
          <a:endParaRPr lang="en-US" sz="3200" kern="1200" dirty="0"/>
        </a:p>
      </dsp:txBody>
      <dsp:txXfrm>
        <a:off x="5692655" y="2821948"/>
        <a:ext cx="4273526" cy="515680"/>
      </dsp:txXfrm>
    </dsp:sp>
    <dsp:sp modelId="{892C517D-C91B-4BEF-BA57-14D2766089A8}">
      <dsp:nvSpPr>
        <dsp:cNvPr id="0" name=""/>
        <dsp:cNvSpPr/>
      </dsp:nvSpPr>
      <dsp:spPr>
        <a:xfrm>
          <a:off x="8087258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Random Forest is most practical</a:t>
          </a:r>
          <a:endParaRPr lang="en-US" sz="2900" kern="1200" dirty="0"/>
        </a:p>
      </dsp:txBody>
      <dsp:txXfrm>
        <a:off x="8087258" y="943025"/>
        <a:ext cx="2568634" cy="4273526"/>
      </dsp:txXfrm>
    </dsp:sp>
    <dsp:sp modelId="{8E15162A-ED04-431B-9D5D-5CABFF0D9D73}">
      <dsp:nvSpPr>
        <dsp:cNvPr id="0" name=""/>
        <dsp:cNvSpPr/>
      </dsp:nvSpPr>
      <dsp:spPr>
        <a:xfrm>
          <a:off x="757157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A </a:t>
            </a:r>
            <a:r>
              <a:rPr>
                <a:solidFill>
                  <a:srgbClr val="E59EDD"/>
                </a:solidFill>
              </a:rPr>
              <a:t>stroke</a:t>
            </a:r>
            <a:r>
              <a:t> is a sudden loss of brain function caused by a rupture or blockage of a blood vessel in the brain</a:t>
            </a:r>
          </a:p>
          <a:p>
            <a:r>
              <a:t>A stroke can change how your body moves, how you speak, how you think and even how you feel. Some people recover well, but others may face long-term challenges like physical weakness, memory problems, or depression. It also raises the risk of having another stroke.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Performance: FCNN performs better than Logistic Regression but doesn’t beat Random Forest.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Interpretability: FCNN is harder to interpret unless we apply Deep SHAP or LIME. Logistic Regression also easy to interpret</a:t>
            </a:r>
            <a:endParaRPr lang="en-CA" dirty="0"/>
          </a:p>
          <a:p>
            <a:r>
              <a:rPr lang="en-US" dirty="0"/>
              <a:t>Complexity vs Gain: FCNN adds computational cost and tuning overhead without a major performance boost. Unless we’re deploying in a deep learning-centric stack, RF is most practical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726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40080" y="1371599"/>
            <a:ext cx="6675120" cy="295182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4584879"/>
            <a:ext cx="6675120" cy="12878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sz="1800" b="1" cap="all" spc="300"/>
            </a:lvl1pPr>
            <a:lvl2pPr marL="0" indent="457200">
              <a:lnSpc>
                <a:spcPct val="130000"/>
              </a:lnSpc>
              <a:buSzTx/>
              <a:buFontTx/>
              <a:buNone/>
              <a:defRPr sz="1800" b="1" cap="all" spc="300"/>
            </a:lvl2pPr>
            <a:lvl3pPr marL="0" indent="914400">
              <a:lnSpc>
                <a:spcPct val="130000"/>
              </a:lnSpc>
              <a:buSzTx/>
              <a:buFontTx/>
              <a:buNone/>
              <a:defRPr sz="1800" b="1" cap="all" spc="300"/>
            </a:lvl3pPr>
            <a:lvl4pPr marL="0" indent="1371600">
              <a:lnSpc>
                <a:spcPct val="130000"/>
              </a:lnSpc>
              <a:buSzTx/>
              <a:buFontTx/>
              <a:buNone/>
              <a:defRPr sz="1800" b="1" cap="all" spc="300"/>
            </a:lvl4pPr>
            <a:lvl5pPr marL="0" indent="1828800">
              <a:lnSpc>
                <a:spcPct val="130000"/>
              </a:lnSpc>
              <a:buSzTx/>
              <a:buFontTx/>
              <a:buNone/>
              <a:defRPr sz="1800" b="1" cap="all" spc="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10890929" cy="35661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40080" y="1291366"/>
            <a:ext cx="9214885" cy="315997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5018566"/>
            <a:ext cx="7907080" cy="10738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6"/>
          <p:cNvSpPr/>
          <p:nvPr/>
        </p:nvSpPr>
        <p:spPr>
          <a:xfrm>
            <a:off x="716280" y="4715233"/>
            <a:ext cx="978863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640079" y="1371599"/>
            <a:ext cx="10890930" cy="9397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79" y="2311351"/>
            <a:ext cx="5212080" cy="69537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 cap="all" spc="300"/>
            </a:lvl1pPr>
            <a:lvl2pPr marL="0" indent="457200">
              <a:buSzTx/>
              <a:buFontTx/>
              <a:buNone/>
              <a:defRPr sz="1800" b="1" cap="all" spc="300"/>
            </a:lvl2pPr>
            <a:lvl3pPr marL="0" indent="914400">
              <a:buSzTx/>
              <a:buFontTx/>
              <a:buNone/>
              <a:defRPr sz="1800" b="1" cap="all" spc="300"/>
            </a:lvl3pPr>
            <a:lvl4pPr marL="0" indent="1371600">
              <a:buSzTx/>
              <a:buFontTx/>
              <a:buNone/>
              <a:defRPr sz="1800" b="1" cap="all" spc="300"/>
            </a:lvl4pPr>
            <a:lvl5pPr marL="0" indent="1828800">
              <a:buSzTx/>
              <a:buFontTx/>
              <a:buNone/>
              <a:defRPr sz="1800" b="1" cap="all" spc="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18927" y="2311351"/>
            <a:ext cx="5212081" cy="69537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 cap="all" spc="300"/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4936518" y="1031001"/>
            <a:ext cx="6594491" cy="5166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531876" indent="-266700">
              <a:defRPr sz="2800"/>
            </a:lvl2pPr>
            <a:lvl3pPr marL="822959" indent="-320039">
              <a:defRPr sz="2800"/>
            </a:lvl3pPr>
            <a:lvl4pPr marL="1210310" indent="-444500">
              <a:defRPr sz="2800"/>
            </a:lvl4pPr>
            <a:lvl5pPr marL="1425447" indent="-3556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" y="2972167"/>
            <a:ext cx="3859398" cy="322682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idx="21"/>
          </p:nvPr>
        </p:nvSpPr>
        <p:spPr>
          <a:xfrm>
            <a:off x="4937759" y="1033271"/>
            <a:ext cx="6592825" cy="5166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2972167"/>
            <a:ext cx="3859398" cy="32268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713232" y="1031001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40079" y="1371600"/>
            <a:ext cx="10890930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3532" y="6431562"/>
            <a:ext cx="307478" cy="214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 b="1" cap="all" spc="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19176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88669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74024" marR="0" indent="-40821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396419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ohfoundation.ca/all-about-stroke/" TargetMode="External"/><Relationship Id="rId9" Type="http://schemas.openxmlformats.org/officeDocument/2006/relationships/hyperlink" Target="https://www.ahajournals.org/doi/10.1161/STROKEAHA.123.04336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Placeholder 33"/>
          <p:cNvSpPr txBox="1">
            <a:spLocks noGrp="1"/>
          </p:cNvSpPr>
          <p:nvPr>
            <p:ph type="subTitle" sz="quarter" idx="1"/>
          </p:nvPr>
        </p:nvSpPr>
        <p:spPr>
          <a:xfrm>
            <a:off x="1764792" y="1563625"/>
            <a:ext cx="1984249" cy="950976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t>50,000</a:t>
            </a:r>
          </a:p>
        </p:txBody>
      </p:sp>
      <p:sp>
        <p:nvSpPr>
          <p:cNvPr id="99" name="Title 37"/>
          <p:cNvSpPr txBox="1">
            <a:spLocks noGrp="1"/>
          </p:cNvSpPr>
          <p:nvPr>
            <p:ph type="ctrTitle"/>
          </p:nvPr>
        </p:nvSpPr>
        <p:spPr>
          <a:xfrm>
            <a:off x="640079" y="201167"/>
            <a:ext cx="11018522" cy="113385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The Cost of Stroke in Canada</a:t>
            </a:r>
          </a:p>
        </p:txBody>
      </p:sp>
      <p:sp>
        <p:nvSpPr>
          <p:cNvPr id="100" name="Content Placeholder 5"/>
          <p:cNvSpPr txBox="1"/>
          <p:nvPr/>
        </p:nvSpPr>
        <p:spPr>
          <a:xfrm>
            <a:off x="1856231" y="1340897"/>
            <a:ext cx="19143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About</a:t>
            </a:r>
          </a:p>
        </p:txBody>
      </p:sp>
      <p:sp>
        <p:nvSpPr>
          <p:cNvPr id="101" name="Content Placeholder 5"/>
          <p:cNvSpPr txBox="1"/>
          <p:nvPr/>
        </p:nvSpPr>
        <p:spPr>
          <a:xfrm>
            <a:off x="1856231" y="2206975"/>
            <a:ext cx="37947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people suffer strokes in Canada each year</a:t>
            </a:r>
          </a:p>
        </p:txBody>
      </p:sp>
      <p:pic>
        <p:nvPicPr>
          <p:cNvPr id="102" name="Graphic 58" descr="Graphic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9" y="1532920"/>
            <a:ext cx="1286702" cy="12867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61"/>
          <p:cNvSpPr txBox="1"/>
          <p:nvPr/>
        </p:nvSpPr>
        <p:spPr>
          <a:xfrm>
            <a:off x="47243" y="6550222"/>
            <a:ext cx="60030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/>
              </a:defRPr>
            </a:lvl1pPr>
          </a:lstStyle>
          <a:p>
            <a:pPr>
              <a:defRPr u="none">
                <a:solidFill>
                  <a:srgbClr val="0070C0"/>
                </a:solidFill>
                <a:uFillTx/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/>
              </a:rPr>
              <a:t>All about stroke | The Ottawa Hospital Foundation</a:t>
            </a:r>
          </a:p>
        </p:txBody>
      </p:sp>
      <p:pic>
        <p:nvPicPr>
          <p:cNvPr id="104" name="Graphic 63" descr="Graphic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7" y="3442973"/>
            <a:ext cx="1179577" cy="117957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Content Placeholder 5"/>
          <p:cNvSpPr txBox="1"/>
          <p:nvPr/>
        </p:nvSpPr>
        <p:spPr>
          <a:xfrm>
            <a:off x="1892808" y="4274034"/>
            <a:ext cx="37947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risk of stroke increases rapidly</a:t>
            </a:r>
          </a:p>
        </p:txBody>
      </p:sp>
      <p:sp>
        <p:nvSpPr>
          <p:cNvPr id="106" name="Content Placeholder 5"/>
          <p:cNvSpPr txBox="1"/>
          <p:nvPr/>
        </p:nvSpPr>
        <p:spPr>
          <a:xfrm>
            <a:off x="1874519" y="3442973"/>
            <a:ext cx="191436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After age</a:t>
            </a:r>
          </a:p>
        </p:txBody>
      </p:sp>
      <p:sp>
        <p:nvSpPr>
          <p:cNvPr id="107" name="Text Placeholder 33"/>
          <p:cNvSpPr txBox="1"/>
          <p:nvPr/>
        </p:nvSpPr>
        <p:spPr>
          <a:xfrm>
            <a:off x="1864721" y="3630683"/>
            <a:ext cx="1892809" cy="9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cap="all" spc="300">
                <a:solidFill>
                  <a:srgbClr val="0070C0"/>
                </a:solidFill>
              </a:defRPr>
            </a:lvl1pPr>
          </a:lstStyle>
          <a:p>
            <a:r>
              <a:t>55+</a:t>
            </a:r>
          </a:p>
        </p:txBody>
      </p:sp>
      <p:sp>
        <p:nvSpPr>
          <p:cNvPr id="108" name="Content Placeholder 5"/>
          <p:cNvSpPr txBox="1"/>
          <p:nvPr/>
        </p:nvSpPr>
        <p:spPr>
          <a:xfrm>
            <a:off x="1892808" y="4957609"/>
            <a:ext cx="19143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Approximately</a:t>
            </a:r>
          </a:p>
        </p:txBody>
      </p:sp>
      <p:sp>
        <p:nvSpPr>
          <p:cNvPr id="109" name="Text Placeholder 33"/>
          <p:cNvSpPr txBox="1"/>
          <p:nvPr/>
        </p:nvSpPr>
        <p:spPr>
          <a:xfrm>
            <a:off x="1914359" y="5235268"/>
            <a:ext cx="1892810" cy="9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spc="300">
                <a:solidFill>
                  <a:srgbClr val="0070C0"/>
                </a:solidFill>
              </a:defRPr>
            </a:lvl1pPr>
          </a:lstStyle>
          <a:p>
            <a:r>
              <a:t>1 in 4</a:t>
            </a:r>
          </a:p>
        </p:txBody>
      </p:sp>
      <p:sp>
        <p:nvSpPr>
          <p:cNvPr id="110" name="Content Placeholder 5"/>
          <p:cNvSpPr txBox="1"/>
          <p:nvPr/>
        </p:nvSpPr>
        <p:spPr>
          <a:xfrm>
            <a:off x="1874519" y="5878619"/>
            <a:ext cx="379476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living with stroke are &lt; age 65</a:t>
            </a:r>
          </a:p>
        </p:txBody>
      </p:sp>
      <p:grpSp>
        <p:nvGrpSpPr>
          <p:cNvPr id="115" name="Group 75"/>
          <p:cNvGrpSpPr/>
          <p:nvPr/>
        </p:nvGrpSpPr>
        <p:grpSpPr>
          <a:xfrm>
            <a:off x="740663" y="5113056"/>
            <a:ext cx="1004970" cy="1133858"/>
            <a:chOff x="0" y="0"/>
            <a:chExt cx="1004968" cy="1133857"/>
          </a:xfrm>
        </p:grpSpPr>
        <p:pic>
          <p:nvPicPr>
            <p:cNvPr id="111" name="Graphic 71" descr="Graphic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652679" cy="575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Graphic 72" descr="Graphic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289" y="-1"/>
              <a:ext cx="652680" cy="575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raphic 73" descr="Graphic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58544"/>
              <a:ext cx="652679" cy="575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Graphic 74" descr="Graphic 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289" y="558544"/>
              <a:ext cx="652680" cy="575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" name="Rectangle: Rounded Corners 76"/>
          <p:cNvSpPr/>
          <p:nvPr/>
        </p:nvSpPr>
        <p:spPr>
          <a:xfrm>
            <a:off x="6701683" y="1572769"/>
            <a:ext cx="4600301" cy="22677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9050">
            <a:solidFill>
              <a:srgbClr val="0B316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ext Placeholder 33"/>
          <p:cNvSpPr txBox="1"/>
          <p:nvPr/>
        </p:nvSpPr>
        <p:spPr>
          <a:xfrm>
            <a:off x="7154745" y="2323246"/>
            <a:ext cx="3699183" cy="15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t>$30,000/yr </a:t>
            </a:r>
          </a:p>
        </p:txBody>
      </p:sp>
      <p:pic>
        <p:nvPicPr>
          <p:cNvPr id="118" name="Graphic 79" descr="Graphic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762743" y="2267711"/>
            <a:ext cx="737617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Content Placeholder 5"/>
          <p:cNvSpPr txBox="1"/>
          <p:nvPr/>
        </p:nvSpPr>
        <p:spPr>
          <a:xfrm>
            <a:off x="7145602" y="1819655"/>
            <a:ext cx="369918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Attributable cost of stroke about</a:t>
            </a:r>
          </a:p>
        </p:txBody>
      </p:sp>
      <p:sp>
        <p:nvSpPr>
          <p:cNvPr id="120" name="Content Placeholder 5"/>
          <p:cNvSpPr txBox="1"/>
          <p:nvPr/>
        </p:nvSpPr>
        <p:spPr>
          <a:xfrm>
            <a:off x="7142554" y="3161893"/>
            <a:ext cx="369918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per person in Ontario, Canada</a:t>
            </a:r>
          </a:p>
        </p:txBody>
      </p:sp>
      <p:sp>
        <p:nvSpPr>
          <p:cNvPr id="121" name="TextBox 83"/>
          <p:cNvSpPr txBox="1"/>
          <p:nvPr/>
        </p:nvSpPr>
        <p:spPr>
          <a:xfrm>
            <a:off x="6778346" y="6554236"/>
            <a:ext cx="54197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9"/>
              </a:defRPr>
            </a:lvl1pPr>
          </a:lstStyle>
          <a:p>
            <a:pPr>
              <a:defRPr u="none">
                <a:solidFill>
                  <a:srgbClr val="0070C0"/>
                </a:solidFill>
                <a:uFillTx/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9"/>
              </a:rPr>
              <a:t>https://www.ahajournals.org/doi/10.1161/STROKEAHA.123.043369</a:t>
            </a:r>
          </a:p>
        </p:txBody>
      </p:sp>
      <p:sp>
        <p:nvSpPr>
          <p:cNvPr id="122" name="Content Placeholder 5"/>
          <p:cNvSpPr txBox="1"/>
          <p:nvPr/>
        </p:nvSpPr>
        <p:spPr>
          <a:xfrm>
            <a:off x="7269262" y="4419525"/>
            <a:ext cx="3572473" cy="1731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 i="1"/>
            </a:lvl1pPr>
          </a:lstStyle>
          <a:p>
            <a:r>
              <a:t>Identifying stroke risk factors is essential for improving patient outcomes and reducing costs on health care system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6"/>
          <p:cNvSpPr/>
          <p:nvPr/>
        </p:nvSpPr>
        <p:spPr>
          <a:xfrm>
            <a:off x="4339354" y="2117558"/>
            <a:ext cx="3132292" cy="280439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90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t>ML-9 Team Project: Stroke Prediction</a:t>
            </a:r>
          </a:p>
        </p:txBody>
      </p:sp>
      <p:sp>
        <p:nvSpPr>
          <p:cNvPr id="128" name="Content Placeholder 5"/>
          <p:cNvSpPr txBox="1">
            <a:spLocks noGrp="1"/>
          </p:cNvSpPr>
          <p:nvPr>
            <p:ph type="body" sz="quarter" idx="1"/>
          </p:nvPr>
        </p:nvSpPr>
        <p:spPr>
          <a:xfrm>
            <a:off x="530351" y="1587400"/>
            <a:ext cx="1842256" cy="50058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r>
              <a:t>Dataset</a:t>
            </a:r>
          </a:p>
        </p:txBody>
      </p:sp>
      <p:grpSp>
        <p:nvGrpSpPr>
          <p:cNvPr id="131" name="Group 15"/>
          <p:cNvGrpSpPr/>
          <p:nvPr/>
        </p:nvGrpSpPr>
        <p:grpSpPr>
          <a:xfrm>
            <a:off x="3456437" y="5250631"/>
            <a:ext cx="586767" cy="695926"/>
            <a:chOff x="0" y="0"/>
            <a:chExt cx="586765" cy="695925"/>
          </a:xfrm>
        </p:grpSpPr>
        <p:pic>
          <p:nvPicPr>
            <p:cNvPr id="129" name="Graphic 12" descr="Graphic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6766" cy="695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Graphic 14" descr="Graphic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61" y="167813"/>
              <a:ext cx="405751" cy="481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" name="Content Placeholder 5"/>
          <p:cNvSpPr txBox="1"/>
          <p:nvPr/>
        </p:nvSpPr>
        <p:spPr>
          <a:xfrm>
            <a:off x="576071" y="2020249"/>
            <a:ext cx="3426125" cy="205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1900"/>
            </a:pPr>
            <a:r>
              <a:t>11 features, 5110 records: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Demographic 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Residence type</a:t>
            </a:r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Health indicators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Socioeconomic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Stroke occurrence</a:t>
            </a:r>
          </a:p>
        </p:txBody>
      </p:sp>
      <p:sp>
        <p:nvSpPr>
          <p:cNvPr id="133" name="Content Placeholder 5"/>
          <p:cNvSpPr txBox="1"/>
          <p:nvPr/>
        </p:nvSpPr>
        <p:spPr>
          <a:xfrm>
            <a:off x="704087" y="4662291"/>
            <a:ext cx="1750816" cy="500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Aims</a:t>
            </a:r>
          </a:p>
        </p:txBody>
      </p:sp>
      <p:pic>
        <p:nvPicPr>
          <p:cNvPr id="134" name="Graphic 44" descr="Graphic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52012" y="41426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raphic 45" descr="Graphic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71242">
            <a:off x="7700374" y="4197275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ent Placeholder 5"/>
          <p:cNvSpPr txBox="1"/>
          <p:nvPr/>
        </p:nvSpPr>
        <p:spPr>
          <a:xfrm>
            <a:off x="8487876" y="1587400"/>
            <a:ext cx="2997412" cy="500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Risks &amp; Unknowns</a:t>
            </a:r>
          </a:p>
        </p:txBody>
      </p:sp>
      <p:sp>
        <p:nvSpPr>
          <p:cNvPr id="137" name="Content Placeholder 5"/>
          <p:cNvSpPr txBox="1"/>
          <p:nvPr/>
        </p:nvSpPr>
        <p:spPr>
          <a:xfrm>
            <a:off x="8432525" y="2020249"/>
            <a:ext cx="3637423" cy="126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Class imbalance (limited stroke data)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Missing data, general quality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Generalizability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Model complexity</a:t>
            </a:r>
          </a:p>
        </p:txBody>
      </p:sp>
      <p:sp>
        <p:nvSpPr>
          <p:cNvPr id="138" name="Content Placeholder 5"/>
          <p:cNvSpPr txBox="1"/>
          <p:nvPr/>
        </p:nvSpPr>
        <p:spPr>
          <a:xfrm>
            <a:off x="8679211" y="4557162"/>
            <a:ext cx="3141533" cy="500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Outcomes</a:t>
            </a:r>
          </a:p>
        </p:txBody>
      </p:sp>
      <p:pic>
        <p:nvPicPr>
          <p:cNvPr id="139" name="Graphic 6" descr="Graphic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3" y="5250631"/>
            <a:ext cx="695927" cy="69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11"/>
          <p:cNvSpPr txBox="1"/>
          <p:nvPr/>
        </p:nvSpPr>
        <p:spPr>
          <a:xfrm>
            <a:off x="102258" y="6007858"/>
            <a:ext cx="1075641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Baseline models</a:t>
            </a:r>
          </a:p>
        </p:txBody>
      </p:sp>
      <p:sp>
        <p:nvSpPr>
          <p:cNvPr id="141" name="TextBox 13"/>
          <p:cNvSpPr txBox="1"/>
          <p:nvPr/>
        </p:nvSpPr>
        <p:spPr>
          <a:xfrm>
            <a:off x="3128195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Identify key indicators</a:t>
            </a:r>
          </a:p>
        </p:txBody>
      </p:sp>
      <p:sp>
        <p:nvSpPr>
          <p:cNvPr id="142" name="TextBox 7"/>
          <p:cNvSpPr txBox="1"/>
          <p:nvPr/>
        </p:nvSpPr>
        <p:spPr>
          <a:xfrm>
            <a:off x="4533551" y="2117560"/>
            <a:ext cx="2712971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r>
              <a:t> Techniques &amp; Technologies</a:t>
            </a:r>
          </a:p>
        </p:txBody>
      </p:sp>
      <p:sp>
        <p:nvSpPr>
          <p:cNvPr id="143" name="TextBox 22"/>
          <p:cNvSpPr txBox="1"/>
          <p:nvPr/>
        </p:nvSpPr>
        <p:spPr>
          <a:xfrm>
            <a:off x="2018044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Evaluation metrics</a:t>
            </a:r>
          </a:p>
        </p:txBody>
      </p:sp>
      <p:pic>
        <p:nvPicPr>
          <p:cNvPr id="144" name="Graphic 32" descr="Graphic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15" y="5305211"/>
            <a:ext cx="586767" cy="58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34" descr="Graphic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107" y="5204226"/>
            <a:ext cx="788735" cy="78873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Box 37"/>
          <p:cNvSpPr txBox="1"/>
          <p:nvPr/>
        </p:nvSpPr>
        <p:spPr>
          <a:xfrm>
            <a:off x="1057881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Neural networks</a:t>
            </a:r>
          </a:p>
        </p:txBody>
      </p:sp>
      <p:pic>
        <p:nvPicPr>
          <p:cNvPr id="147" name="Graphic 50" descr="Graphic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574" y="5250631"/>
            <a:ext cx="695927" cy="69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51"/>
          <p:cNvSpPr txBox="1"/>
          <p:nvPr/>
        </p:nvSpPr>
        <p:spPr>
          <a:xfrm>
            <a:off x="9062548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Targeted screening</a:t>
            </a:r>
          </a:p>
        </p:txBody>
      </p:sp>
      <p:sp>
        <p:nvSpPr>
          <p:cNvPr id="149" name="TextBox 52"/>
          <p:cNvSpPr txBox="1"/>
          <p:nvPr/>
        </p:nvSpPr>
        <p:spPr>
          <a:xfrm>
            <a:off x="11082609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Prioritize care</a:t>
            </a:r>
          </a:p>
        </p:txBody>
      </p:sp>
      <p:sp>
        <p:nvSpPr>
          <p:cNvPr id="150" name="TextBox 53"/>
          <p:cNvSpPr txBox="1"/>
          <p:nvPr/>
        </p:nvSpPr>
        <p:spPr>
          <a:xfrm>
            <a:off x="10067816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Actionable insight</a:t>
            </a:r>
          </a:p>
        </p:txBody>
      </p:sp>
      <p:sp>
        <p:nvSpPr>
          <p:cNvPr id="151" name="TextBox 54"/>
          <p:cNvSpPr txBox="1"/>
          <p:nvPr/>
        </p:nvSpPr>
        <p:spPr>
          <a:xfrm>
            <a:off x="7859450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Stroke-risk model</a:t>
            </a:r>
          </a:p>
        </p:txBody>
      </p:sp>
      <p:pic>
        <p:nvPicPr>
          <p:cNvPr id="152" name="Graphic 58" descr="Graphic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17" y="5252542"/>
            <a:ext cx="692105" cy="692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raphic 63" descr="Graphic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213" y="5306292"/>
            <a:ext cx="584606" cy="584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raphic 65" descr="Graphic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4332" y="5259649"/>
            <a:ext cx="677891" cy="67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72"/>
          <p:cNvSpPr txBox="1"/>
          <p:nvPr/>
        </p:nvSpPr>
        <p:spPr>
          <a:xfrm>
            <a:off x="4307717" y="3606717"/>
            <a:ext cx="1075642" cy="51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Logistic Regression</a:t>
            </a:r>
          </a:p>
        </p:txBody>
      </p:sp>
      <p:sp>
        <p:nvSpPr>
          <p:cNvPr id="156" name="TextBox 73"/>
          <p:cNvSpPr txBox="1"/>
          <p:nvPr/>
        </p:nvSpPr>
        <p:spPr>
          <a:xfrm>
            <a:off x="6223504" y="3606717"/>
            <a:ext cx="1321098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Neural Network (FCNN)</a:t>
            </a:r>
          </a:p>
        </p:txBody>
      </p:sp>
      <p:sp>
        <p:nvSpPr>
          <p:cNvPr id="157" name="TextBox 74"/>
          <p:cNvSpPr txBox="1"/>
          <p:nvPr/>
        </p:nvSpPr>
        <p:spPr>
          <a:xfrm>
            <a:off x="5349066" y="3606717"/>
            <a:ext cx="1075642" cy="51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Random Forest</a:t>
            </a:r>
          </a:p>
        </p:txBody>
      </p:sp>
      <p:pic>
        <p:nvPicPr>
          <p:cNvPr id="158" name="Graphic 76" descr="Graphic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725" y="2898157"/>
            <a:ext cx="830999" cy="830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raphic 78" descr="Graphic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3550" y="2970161"/>
            <a:ext cx="706488" cy="706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Graphic 80" descr="Graphic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6438" y="2939949"/>
            <a:ext cx="706489" cy="70648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81"/>
          <p:cNvSpPr txBox="1"/>
          <p:nvPr/>
        </p:nvSpPr>
        <p:spPr>
          <a:xfrm>
            <a:off x="4641828" y="4430704"/>
            <a:ext cx="2329999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  <a:r>
              <a:t>Parameter tuning</a:t>
            </a:r>
          </a:p>
          <a:p>
            <a: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  <a:r>
              <a:t>Regularization </a:t>
            </a:r>
          </a:p>
        </p:txBody>
      </p:sp>
      <p:sp>
        <p:nvSpPr>
          <p:cNvPr id="162" name="TextBox 83"/>
          <p:cNvSpPr txBox="1"/>
          <p:nvPr/>
        </p:nvSpPr>
        <p:spPr>
          <a:xfrm>
            <a:off x="6138756" y="4448059"/>
            <a:ext cx="1106706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lvl1pPr>
          </a:lstStyle>
          <a:p>
            <a:r>
              <a:t>Cross-validation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t>ML-9 Team Project: Methods</a:t>
            </a:r>
          </a:p>
        </p:txBody>
      </p:sp>
      <p:sp>
        <p:nvSpPr>
          <p:cNvPr id="165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640078" y="1379119"/>
            <a:ext cx="5445466" cy="4854657"/>
          </a:xfrm>
          <a:prstGeom prst="rect">
            <a:avLst/>
          </a:prstGeom>
        </p:spPr>
        <p:txBody>
          <a:bodyPr/>
          <a:lstStyle/>
          <a:p>
            <a:r>
              <a:rPr dirty="0"/>
              <a:t>Examine Dataset for relationships, both linear (Logistic Regression) and non-linear (Random Forest)</a:t>
            </a:r>
          </a:p>
          <a:p>
            <a:r>
              <a:rPr dirty="0"/>
              <a:t>Train Fully Connected Neural Network using </a:t>
            </a:r>
            <a:r>
              <a:rPr dirty="0" err="1"/>
              <a:t>Keras</a:t>
            </a:r>
            <a:r>
              <a:rPr dirty="0"/>
              <a:t> and/or </a:t>
            </a:r>
            <a:r>
              <a:rPr dirty="0" err="1"/>
              <a:t>PyTorch</a:t>
            </a:r>
            <a:r>
              <a:rPr dirty="0"/>
              <a:t> </a:t>
            </a:r>
          </a:p>
          <a:p>
            <a:r>
              <a:rPr dirty="0"/>
              <a:t>Make use of GitHub Organizations Projects tool to drive production </a:t>
            </a:r>
          </a:p>
          <a:p>
            <a:r>
              <a:rPr dirty="0"/>
              <a:t>Use Google Colab to run ML models more efficiently</a:t>
            </a:r>
          </a:p>
          <a:p>
            <a:r>
              <a:rPr dirty="0"/>
              <a:t>Balance data using SMOTE </a:t>
            </a:r>
          </a:p>
        </p:txBody>
      </p:sp>
      <p:pic>
        <p:nvPicPr>
          <p:cNvPr id="3" name="Picture 2" descr="Blue puzzle pieces with one red puzzle forming a circle">
            <a:extLst>
              <a:ext uri="{FF2B5EF4-FFF2-40B4-BE49-F238E27FC236}">
                <a16:creationId xmlns:a16="http://schemas.microsoft.com/office/drawing/2014/main" id="{8D4B1076-EE41-DE0D-ADF5-503431FE9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98" y="1229360"/>
            <a:ext cx="5706082" cy="4307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C3A0-303B-3247-1C50-DC6B6C7F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B9B3661E-5893-B2CF-94A9-08D1E12F5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rPr dirty="0"/>
              <a:t>ML-9 Team Project: </a:t>
            </a:r>
            <a:r>
              <a:rPr lang="en-CA" dirty="0"/>
              <a:t>Results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64904-DECE-55FF-37BC-B2CC0DFD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0" t="15567"/>
          <a:stretch>
            <a:fillRect/>
          </a:stretch>
        </p:blipFill>
        <p:spPr>
          <a:xfrm>
            <a:off x="796412" y="1809135"/>
            <a:ext cx="4657941" cy="2380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3E3C-BE13-C051-F864-FA98B717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92" t="15281"/>
          <a:stretch>
            <a:fillRect/>
          </a:stretch>
        </p:blipFill>
        <p:spPr>
          <a:xfrm>
            <a:off x="6951979" y="1809135"/>
            <a:ext cx="4511681" cy="238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EC486-D36E-4020-2CA9-D6AEE987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02" t="16970"/>
          <a:stretch>
            <a:fillRect/>
          </a:stretch>
        </p:blipFill>
        <p:spPr>
          <a:xfrm>
            <a:off x="1023874" y="4477167"/>
            <a:ext cx="4511681" cy="2380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9A037-4EA1-4A18-78CD-E1067794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653"/>
          <a:stretch>
            <a:fillRect/>
          </a:stretch>
        </p:blipFill>
        <p:spPr>
          <a:xfrm>
            <a:off x="449916" y="1404587"/>
            <a:ext cx="7506748" cy="404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E2CB2-B012-B458-275A-4BAB6541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254" b="85966"/>
          <a:stretch>
            <a:fillRect/>
          </a:stretch>
        </p:blipFill>
        <p:spPr>
          <a:xfrm>
            <a:off x="6536083" y="1379120"/>
            <a:ext cx="4387555" cy="394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D691F-C23B-64D2-B209-DE3BBB6C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235" b="83365"/>
          <a:stretch>
            <a:fillRect/>
          </a:stretch>
        </p:blipFill>
        <p:spPr>
          <a:xfrm>
            <a:off x="326436" y="4117508"/>
            <a:ext cx="3528376" cy="477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C400E-84C5-2AC0-9554-AE5991125E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487" b="80618"/>
          <a:stretch>
            <a:fillRect/>
          </a:stretch>
        </p:blipFill>
        <p:spPr>
          <a:xfrm>
            <a:off x="5879690" y="4577606"/>
            <a:ext cx="2345742" cy="361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3117D-3DA8-30DC-7839-A06F23A9DC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47" t="20961"/>
          <a:stretch>
            <a:fillRect/>
          </a:stretch>
        </p:blipFill>
        <p:spPr>
          <a:xfrm>
            <a:off x="5879690" y="4975121"/>
            <a:ext cx="6254065" cy="147578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4BEF5F-86B5-B4D7-92BA-C96C856D2683}"/>
              </a:ext>
            </a:extLst>
          </p:cNvPr>
          <p:cNvSpPr/>
          <p:nvPr/>
        </p:nvSpPr>
        <p:spPr>
          <a:xfrm>
            <a:off x="5860026" y="5697849"/>
            <a:ext cx="6254065" cy="40862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798383-92C2-CCF4-A9C1-C9394425DD47}"/>
              </a:ext>
            </a:extLst>
          </p:cNvPr>
          <p:cNvSpPr/>
          <p:nvPr/>
        </p:nvSpPr>
        <p:spPr>
          <a:xfrm>
            <a:off x="5653548" y="4477167"/>
            <a:ext cx="6538452" cy="2098995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9379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8682-9050-7813-97A5-6DEB5E71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E0553485-32E9-AF6B-C56F-E4F57F8DE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rPr dirty="0"/>
              <a:t>ML-9 Team Project: </a:t>
            </a:r>
            <a:r>
              <a:rPr lang="en-CA" dirty="0"/>
              <a:t>Conclusions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A5B1E7-988A-4220-F2D5-B2E6038F7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316016"/>
              </p:ext>
            </p:extLst>
          </p:nvPr>
        </p:nvGraphicFramePr>
        <p:xfrm>
          <a:off x="837773" y="1184048"/>
          <a:ext cx="10720832" cy="547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14047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397</Words>
  <Application>Microsoft Office PowerPoint</Application>
  <PresentationFormat>Widescreen</PresentationFormat>
  <Paragraphs>65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Aptos</vt:lpstr>
      <vt:lpstr>Arial</vt:lpstr>
      <vt:lpstr>DashVTI</vt:lpstr>
      <vt:lpstr>The Cost of Stroke in Canada</vt:lpstr>
      <vt:lpstr>ML-9 Team Project: Stroke Prediction</vt:lpstr>
      <vt:lpstr>ML-9 Team Project: Methods</vt:lpstr>
      <vt:lpstr>ML-9 Team Project: Results</vt:lpstr>
      <vt:lpstr>ML-9 Team Project: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Christina Lamparter</dc:creator>
  <cp:lastModifiedBy>Christina Lamparter</cp:lastModifiedBy>
  <cp:revision>2</cp:revision>
  <dcterms:modified xsi:type="dcterms:W3CDTF">2025-11-15T02:50:38Z</dcterms:modified>
</cp:coreProperties>
</file>